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0" r:id="rId2"/>
    <p:sldId id="401" r:id="rId3"/>
    <p:sldId id="319" r:id="rId4"/>
    <p:sldId id="323" r:id="rId5"/>
    <p:sldId id="324" r:id="rId6"/>
    <p:sldId id="327" r:id="rId7"/>
    <p:sldId id="326" r:id="rId8"/>
    <p:sldId id="325" r:id="rId9"/>
    <p:sldId id="328" r:id="rId10"/>
    <p:sldId id="39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DF6EB-17AD-42E7-962C-CF7EBF2E8CEE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6FE4A-D791-41B4-B43C-3CE92AB24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91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D47CD-0110-4706-829A-37FF492D868F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13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1CBAB-150C-4CC9-94BC-EBD75F825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B1870B-3B20-4CDD-B09D-C452EAB5E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44E342-9EA5-4AE3-8355-4316FD764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FAED85-96E3-402D-8F5D-566D0852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201AA3-BE04-404C-8031-5DDD198E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27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6599C-3181-4F8F-BC5A-C095C61F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D24C0C-88AF-42E2-949F-FFAABE2BA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C58F72-7A2C-4371-839E-4EE3F317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584BCC-9D8C-4F1D-9900-5B82D476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C47B0-09E2-4864-9254-1833B050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4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BB1561-7BCB-463F-8F4E-C4B203D35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94A399-80F9-4A7E-831B-8263CCBB8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F0E5A8-AFB6-43FA-B048-5DA18B6E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E43E25-04F9-4156-BBF7-D6C18764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911E5F-6F84-451D-9C1A-3E2261D4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32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20704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7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35037-31E3-4A08-B195-62946A7D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80A0FD-D493-4CB7-B953-0970E43F8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3E294-A2CE-47DE-A508-0BFB711C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D4368-81BF-4576-AE3A-97EB2FDE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7A94A2-98C9-45DE-98FC-C6ED9642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23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6CCB4-5F88-4478-9D54-F70ACA185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6FF9EC-896D-453C-A452-9E9B7444D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F52DF4-6A35-4E1A-9DC1-77D0016F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FC0547-9632-42B3-98CA-5AD4C1BD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ECCD5-4764-41F5-B8C4-914756A4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79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08F84-6661-466B-887A-0587E843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C74A6C-DF52-4620-8762-2EC12A632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8009D3-B5B6-402E-B82A-E1D361925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ACB7D5-3552-4FF0-9AA8-D472D348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0D4A9B-F742-49B2-B641-54E275B0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FC4047-5CD9-42CE-8518-F9D96635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9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D1F08-7D87-4013-9898-079E0144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1A5F61-B94C-40D0-8B3C-9190391E4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41FDF3-05DE-490F-871D-1646DDE08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6B1CB0-72B9-42AF-9C32-FD8B94A89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4B9A68-36DA-4E24-BB82-83CA016C3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3ED31E8-DB98-4365-A9F1-725B2125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BCB7D8-A47F-4AAF-A305-00700841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EAC6F1-92A7-4824-961F-653FC5B8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2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2B67F-2C1E-46EC-9BD6-9ECE1871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9B9314E-9839-4537-8524-F7524FD0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64305C1-7BC7-4CC7-977A-35A81FC0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902F04-592A-4E28-B9E3-49F05259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12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6B38CA3-776B-4AA6-A9DB-5C8E70A4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3F19B5-EAAA-429C-ACF1-DB86872F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60A9537-951C-44EE-B19C-841E9894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61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7EE99-BBC1-4FE3-AF38-57AFF963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462EA9-7B6A-4D7B-A24A-02C1E74EF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6773D3-B9AC-4F3C-9299-61466DC8B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6FD46D-6ABA-46ED-A2B6-F694266D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792FFA-2C92-4306-B5B9-C6436323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423B0D-07D1-4E4C-BE24-25E9037D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09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2F7D5-42CE-4BEB-92E7-DA801F8AA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9578445-474C-47EA-8055-314336C25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EEBCC3-7485-4282-9185-095F0D236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70BA8E-7172-4758-9339-F679F5AB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12CCC8-F29E-42B3-B393-6D21FC4F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46A8B7-3A6C-4B8A-A58D-261EE5A6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2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30E0053-6935-49CF-8947-0BE82EBC4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6DAB1A-164E-4D32-9904-EEDE623BC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D3D1B9-0F48-44DC-8A98-EF4C8B424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C4A5-A0C1-4E69-91F9-A3BC6684E0FC}" type="datetimeFigureOut">
              <a:rPr lang="pt-BR" smtClean="0"/>
              <a:t>25/09/2019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CF7B69-F6AB-4D9E-86B8-5A2747917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E8F1B5-D9E7-4961-9B59-F7F88F08E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909F7-EF70-4F89-AD0E-9EF1DA7CA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32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C20842D-B887-44E5-B410-21750123F56F}"/>
              </a:ext>
            </a:extLst>
          </p:cNvPr>
          <p:cNvSpPr/>
          <p:nvPr/>
        </p:nvSpPr>
        <p:spPr>
          <a:xfrm>
            <a:off x="426720" y="3827614"/>
            <a:ext cx="1067152" cy="752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pt-BR" sz="1200" spc="300" dirty="0">
                <a:solidFill>
                  <a:srgbClr val="003D7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ANEXOS</a:t>
            </a:r>
          </a:p>
          <a:p>
            <a:pPr>
              <a:lnSpc>
                <a:spcPts val="2800"/>
              </a:lnSpc>
            </a:pPr>
            <a:endParaRPr lang="pt-BR" sz="1200" spc="300" dirty="0">
              <a:solidFill>
                <a:srgbClr val="003D7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6F3997-1A4E-E441-ACBD-B083AF5D24B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3441" y="3044638"/>
            <a:ext cx="2067824" cy="11764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6C70E9-8857-3045-818C-D3358D1860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311302"/>
            <a:ext cx="12192000" cy="25466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66E5012-ECBB-4A4C-B4F9-EF0AD499EC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186" y="1417970"/>
            <a:ext cx="2658976" cy="1536486"/>
          </a:xfrm>
          <a:prstGeom prst="rect">
            <a:avLst/>
          </a:prstGeom>
        </p:spPr>
      </p:pic>
      <p:pic>
        <p:nvPicPr>
          <p:cNvPr id="11" name="Immagine 10" descr="46526202_1913739832054511_7171177920558268416_n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62574" y="1417970"/>
            <a:ext cx="2667001" cy="1536700"/>
          </a:xfrm>
          <a:prstGeom prst="rect">
            <a:avLst/>
          </a:prstGeom>
        </p:spPr>
      </p:pic>
      <p:pic>
        <p:nvPicPr>
          <p:cNvPr id="17" name="Immagine 16" descr="58626027_1259448557539341_4180446086155993088_n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65987" y="1417970"/>
            <a:ext cx="2641600" cy="1524000"/>
          </a:xfrm>
          <a:prstGeom prst="rect">
            <a:avLst/>
          </a:prstGeom>
        </p:spPr>
      </p:pic>
      <p:pic>
        <p:nvPicPr>
          <p:cNvPr id="18" name="Immagine 17" descr="58376266_1258986190918911_2630005352346681344_n.jp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44000" y="1417970"/>
            <a:ext cx="265420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2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CDEE08-1211-40BC-9F03-EB4E0C1DB362}"/>
              </a:ext>
            </a:extLst>
          </p:cNvPr>
          <p:cNvSpPr txBox="1"/>
          <p:nvPr/>
        </p:nvSpPr>
        <p:spPr>
          <a:xfrm>
            <a:off x="357809" y="638754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Pg2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2141FC5-D132-714C-9BA7-7E8C301D3E71}"/>
              </a:ext>
            </a:extLst>
          </p:cNvPr>
          <p:cNvSpPr/>
          <p:nvPr/>
        </p:nvSpPr>
        <p:spPr>
          <a:xfrm>
            <a:off x="357808" y="884634"/>
            <a:ext cx="5128591" cy="674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Valor Total do Projeto Aprovado na Lei de Incentivo: </a:t>
            </a:r>
            <a:r>
              <a:rPr lang="pt-BR" dirty="0" err="1">
                <a:solidFill>
                  <a:schemeClr val="tx1"/>
                </a:solidFill>
              </a:rPr>
              <a:t>R</a:t>
            </a:r>
            <a:r>
              <a:rPr lang="pt-BR" dirty="0">
                <a:solidFill>
                  <a:schemeClr val="tx1"/>
                </a:solidFill>
              </a:rPr>
              <a:t>$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368F362-385C-9C4F-8155-B8126A7E5E2B}"/>
              </a:ext>
            </a:extLst>
          </p:cNvPr>
          <p:cNvSpPr/>
          <p:nvPr/>
        </p:nvSpPr>
        <p:spPr>
          <a:xfrm>
            <a:off x="5588178" y="867670"/>
            <a:ext cx="6603822" cy="691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Valor solicitado para a Instituto Center Norte: </a:t>
            </a:r>
          </a:p>
          <a:p>
            <a:r>
              <a:rPr lang="pt-BR" dirty="0" err="1">
                <a:solidFill>
                  <a:schemeClr val="tx1"/>
                </a:solidFill>
              </a:rPr>
              <a:t>R</a:t>
            </a:r>
            <a:r>
              <a:rPr lang="pt-BR" dirty="0">
                <a:solidFill>
                  <a:schemeClr val="tx1"/>
                </a:solidFill>
              </a:rPr>
              <a:t>$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6D52532-30B3-654B-9BE9-07CB9A58195F}"/>
              </a:ext>
            </a:extLst>
          </p:cNvPr>
          <p:cNvSpPr/>
          <p:nvPr/>
        </p:nvSpPr>
        <p:spPr>
          <a:xfrm>
            <a:off x="357808" y="1656913"/>
            <a:ext cx="11476382" cy="87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Valores já captados: </a:t>
            </a:r>
            <a:r>
              <a:rPr lang="pt-BR" dirty="0" err="1">
                <a:solidFill>
                  <a:schemeClr val="tx1"/>
                </a:solidFill>
              </a:rPr>
              <a:t>R</a:t>
            </a:r>
            <a:r>
              <a:rPr lang="pt-BR" dirty="0">
                <a:solidFill>
                  <a:schemeClr val="tx1"/>
                </a:solidFill>
              </a:rPr>
              <a:t>$</a:t>
            </a:r>
          </a:p>
          <a:p>
            <a:r>
              <a:rPr lang="pt-BR" dirty="0">
                <a:solidFill>
                  <a:schemeClr val="tx1"/>
                </a:solidFill>
              </a:rPr>
              <a:t>Com  quais parceiros: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DDFCC2A-9B84-9C42-9377-00BDB5C574B9}"/>
              </a:ext>
            </a:extLst>
          </p:cNvPr>
          <p:cNvSpPr/>
          <p:nvPr/>
        </p:nvSpPr>
        <p:spPr>
          <a:xfrm>
            <a:off x="357809" y="220734"/>
            <a:ext cx="11476382" cy="50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SOBRE O PATROCÍNIO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30ED038-3A57-8D49-B6ED-D032AF51F970}"/>
              </a:ext>
            </a:extLst>
          </p:cNvPr>
          <p:cNvSpPr/>
          <p:nvPr/>
        </p:nvSpPr>
        <p:spPr>
          <a:xfrm>
            <a:off x="357808" y="2611495"/>
            <a:ext cx="11476382" cy="139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Como pretende sustentar os resultados do projeto após o financiamento do Instituto Center Norte e qual período da efetiva realização do projeto?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9B0C32B-D356-3146-993C-888B61D74932}"/>
              </a:ext>
            </a:extLst>
          </p:cNvPr>
          <p:cNvSpPr/>
          <p:nvPr/>
        </p:nvSpPr>
        <p:spPr>
          <a:xfrm>
            <a:off x="357808" y="4088460"/>
            <a:ext cx="11476382" cy="107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Possibilidade de readequação do projeto para ser realizado, caso não capte todos os recursos necessários.</a:t>
            </a:r>
          </a:p>
          <a:p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874D8D7-89FB-6449-B60F-95CA126EF2E0}"/>
              </a:ext>
            </a:extLst>
          </p:cNvPr>
          <p:cNvSpPr/>
          <p:nvPr/>
        </p:nvSpPr>
        <p:spPr>
          <a:xfrm>
            <a:off x="357808" y="5260346"/>
            <a:ext cx="11476382" cy="107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projetos aprovados pelos Fundos FUMCAD, CONDECA E IDOSO, qual o prazo para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conveniamento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 liberação de recursos.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Quel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é o  efetivo prazo para realização do projeto.</a:t>
            </a:r>
          </a:p>
          <a:p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0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6ED89FE-E89A-8846-98E5-1D0915EC51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5864"/>
            <a:ext cx="12192000" cy="1092936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A6134F4B-022A-4C51-B178-A61F4136E5F9}"/>
              </a:ext>
            </a:extLst>
          </p:cNvPr>
          <p:cNvSpPr/>
          <p:nvPr/>
        </p:nvSpPr>
        <p:spPr>
          <a:xfrm>
            <a:off x="0" y="238406"/>
            <a:ext cx="12191999" cy="40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800"/>
              </a:lnSpc>
              <a:defRPr/>
            </a:pPr>
            <a:r>
              <a:rPr lang="pt-BR" sz="15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FORMULÁRIO DE INSCRIÇÃO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89BD46A-41C0-6447-AEFF-479288A5DB4E}"/>
              </a:ext>
            </a:extLst>
          </p:cNvPr>
          <p:cNvSpPr/>
          <p:nvPr/>
        </p:nvSpPr>
        <p:spPr>
          <a:xfrm>
            <a:off x="421198" y="1421440"/>
            <a:ext cx="11088049" cy="155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pt-BR" sz="2000" dirty="0">
                <a:solidFill>
                  <a:srgbClr val="5E5E5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Antes de preencher e enviar este formulário, certifique-se de ter analisado </a:t>
            </a:r>
            <a:r>
              <a:rPr lang="pt-BR" sz="2000" dirty="0">
                <a:solidFill>
                  <a:srgbClr val="003D7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todas as informações contidas neste documento</a:t>
            </a:r>
            <a:r>
              <a:rPr lang="pt-BR" sz="2000" dirty="0">
                <a:solidFill>
                  <a:srgbClr val="5E5E5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sobre o modelo de investimento em projetos incentivados pela Cidade Center Norte, nossas linhas de atuação, leis utilizadas pela empresa, critérios e processo de análise dos projetos. </a:t>
            </a:r>
          </a:p>
          <a:p>
            <a:pPr>
              <a:lnSpc>
                <a:spcPts val="2900"/>
              </a:lnSpc>
            </a:pPr>
            <a:endParaRPr lang="pt-BR" sz="2000" dirty="0">
              <a:solidFill>
                <a:srgbClr val="5E5E5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DE382E4-1FE0-6349-879E-4F22BC06258F}"/>
              </a:ext>
            </a:extLst>
          </p:cNvPr>
          <p:cNvSpPr/>
          <p:nvPr/>
        </p:nvSpPr>
        <p:spPr>
          <a:xfrm>
            <a:off x="421198" y="4231642"/>
            <a:ext cx="11088048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pt-BR" sz="2000" dirty="0">
                <a:solidFill>
                  <a:srgbClr val="5E5E5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Caso você tenha alguma dúvida sobre o preenchimento do formulário, escreva para </a:t>
            </a:r>
            <a:r>
              <a:rPr lang="pt-BR" sz="2000" u="sng" dirty="0">
                <a:solidFill>
                  <a:srgbClr val="003D7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institutocenternorte@centernorte.com.br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8E8F8D4-50E2-CC45-836C-E6646FFBCC46}"/>
              </a:ext>
            </a:extLst>
          </p:cNvPr>
          <p:cNvSpPr/>
          <p:nvPr/>
        </p:nvSpPr>
        <p:spPr>
          <a:xfrm>
            <a:off x="421198" y="3056733"/>
            <a:ext cx="11088048" cy="810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pt-BR" sz="2000" dirty="0">
                <a:solidFill>
                  <a:srgbClr val="5E5E5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Este formulário foi criado com o objetivo de dar transparência ao nosso processo seletivo, bem como padronizar o formato das propostas recebidas pela companhia.</a:t>
            </a:r>
          </a:p>
        </p:txBody>
      </p:sp>
    </p:spTree>
    <p:extLst>
      <p:ext uri="{BB962C8B-B14F-4D97-AF65-F5344CB8AC3E}">
        <p14:creationId xmlns:p14="http://schemas.microsoft.com/office/powerpoint/2010/main" val="45866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to 12"/>
          <p:cNvCxnSpPr/>
          <p:nvPr/>
        </p:nvCxnSpPr>
        <p:spPr>
          <a:xfrm flipH="1">
            <a:off x="3575793" y="3247378"/>
            <a:ext cx="233948" cy="5472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1C13B2B0-20F1-8D45-904F-BD8092F210FA}"/>
              </a:ext>
            </a:extLst>
          </p:cNvPr>
          <p:cNvSpPr/>
          <p:nvPr/>
        </p:nvSpPr>
        <p:spPr>
          <a:xfrm>
            <a:off x="357808" y="179527"/>
            <a:ext cx="11476382" cy="1093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DADOS DO PROJETO</a:t>
            </a:r>
          </a:p>
          <a:p>
            <a:r>
              <a:rPr lang="pt-BR" dirty="0">
                <a:solidFill>
                  <a:schemeClr val="tx1"/>
                </a:solidFill>
              </a:rPr>
              <a:t>Nome Oficial do Projeto conforme aprovado na Lei de Incentivo Fiscal : </a:t>
            </a:r>
            <a:r>
              <a:rPr lang="pt-BR" sz="1600" i="1" dirty="0">
                <a:solidFill>
                  <a:schemeClr val="tx1"/>
                </a:solidFill>
              </a:rPr>
              <a:t>	</a:t>
            </a:r>
            <a:endParaRPr lang="pt-BR" sz="1600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pt-BR" dirty="0">
                <a:solidFill>
                  <a:schemeClr val="tx1"/>
                </a:solidFill>
              </a:rPr>
              <a:t>Nome  Fantasia do Projeto: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4C33417-1DF8-D24D-87BA-DAB16ACF833D}"/>
              </a:ext>
            </a:extLst>
          </p:cNvPr>
          <p:cNvSpPr/>
          <p:nvPr/>
        </p:nvSpPr>
        <p:spPr>
          <a:xfrm>
            <a:off x="357807" y="1294526"/>
            <a:ext cx="11476382" cy="560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Área de atuação:  	(   ) Cultura  	(     ) Esporte	(    ) Adolescência	(     ) Idoso          Outro:______________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B5F9247-3EB1-DC40-B5B6-416A31D58CDE}"/>
              </a:ext>
            </a:extLst>
          </p:cNvPr>
          <p:cNvSpPr/>
          <p:nvPr/>
        </p:nvSpPr>
        <p:spPr>
          <a:xfrm>
            <a:off x="357807" y="1847339"/>
            <a:ext cx="11476382" cy="1271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Nome da Lei de Incentivo Fiscal :                                        Número do Processo do Projeto Aprovado: 		</a:t>
            </a:r>
            <a:r>
              <a:rPr lang="pt-BR" sz="1600" i="1" dirty="0">
                <a:solidFill>
                  <a:schemeClr val="tx1"/>
                </a:solidFill>
              </a:rPr>
              <a:t>	   </a:t>
            </a:r>
          </a:p>
          <a:p>
            <a:r>
              <a:rPr lang="pt-BR" dirty="0">
                <a:solidFill>
                  <a:schemeClr val="tx1"/>
                </a:solidFill>
              </a:rPr>
              <a:t>Data da Aprovação do Projeto Incentivado conforme Diário Oficial: </a:t>
            </a:r>
            <a:r>
              <a:rPr lang="pt-BR" sz="1600" i="1" dirty="0" err="1">
                <a:solidFill>
                  <a:schemeClr val="tx1"/>
                </a:solidFill>
              </a:rPr>
              <a:t>dd</a:t>
            </a:r>
            <a:r>
              <a:rPr lang="pt-BR" sz="1600" i="1" dirty="0">
                <a:solidFill>
                  <a:schemeClr val="tx1"/>
                </a:solidFill>
              </a:rPr>
              <a:t>/mm/</a:t>
            </a:r>
            <a:r>
              <a:rPr lang="pt-BR" sz="1600" i="1" dirty="0" err="1">
                <a:solidFill>
                  <a:schemeClr val="tx1"/>
                </a:solidFill>
              </a:rPr>
              <a:t>aaaa</a:t>
            </a:r>
            <a:r>
              <a:rPr lang="pt-BR" sz="1600" i="1" dirty="0">
                <a:solidFill>
                  <a:schemeClr val="tx1"/>
                </a:solidFill>
              </a:rPr>
              <a:t>                        </a:t>
            </a:r>
          </a:p>
          <a:p>
            <a:r>
              <a:rPr lang="pt-BR" dirty="0">
                <a:solidFill>
                  <a:schemeClr val="tx1"/>
                </a:solidFill>
              </a:rPr>
              <a:t>Prazo Máximo de captação de recursos: 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sz="1600" i="1" dirty="0" err="1">
                <a:solidFill>
                  <a:schemeClr val="tx1"/>
                </a:solidFill>
              </a:rPr>
              <a:t>dd</a:t>
            </a:r>
            <a:r>
              <a:rPr lang="pt-BR" sz="1600" i="1" dirty="0">
                <a:solidFill>
                  <a:schemeClr val="tx1"/>
                </a:solidFill>
              </a:rPr>
              <a:t>/mm/</a:t>
            </a:r>
            <a:r>
              <a:rPr lang="pt-BR" sz="1600" i="1" dirty="0" err="1">
                <a:solidFill>
                  <a:schemeClr val="tx1"/>
                </a:solidFill>
              </a:rPr>
              <a:t>aaaa</a:t>
            </a:r>
            <a:r>
              <a:rPr lang="pt-BR" sz="1600" i="1" dirty="0">
                <a:solidFill>
                  <a:schemeClr val="tx1"/>
                </a:solidFill>
              </a:rPr>
              <a:t>  </a:t>
            </a:r>
          </a:p>
          <a:p>
            <a:r>
              <a:rPr lang="pt-BR" dirty="0">
                <a:solidFill>
                  <a:schemeClr val="tx1"/>
                </a:solidFill>
              </a:rPr>
              <a:t>Possibilidade de prorrogação do prazo de captação de recursos ? Sim (  )     Não (  )      Até quando</a:t>
            </a:r>
            <a:r>
              <a:rPr lang="pt-BR" sz="1600" dirty="0">
                <a:solidFill>
                  <a:schemeClr val="tx1"/>
                </a:solidFill>
              </a:rPr>
              <a:t>: </a:t>
            </a:r>
            <a:r>
              <a:rPr lang="pt-BR" sz="1600" i="1" dirty="0" err="1">
                <a:solidFill>
                  <a:schemeClr val="tx1"/>
                </a:solidFill>
              </a:rPr>
              <a:t>dd</a:t>
            </a:r>
            <a:r>
              <a:rPr lang="pt-BR" sz="1600" i="1" dirty="0">
                <a:solidFill>
                  <a:schemeClr val="tx1"/>
                </a:solidFill>
              </a:rPr>
              <a:t>/mm/</a:t>
            </a:r>
            <a:r>
              <a:rPr lang="pt-BR" sz="1600" i="1" dirty="0" err="1">
                <a:solidFill>
                  <a:schemeClr val="tx1"/>
                </a:solidFill>
              </a:rPr>
              <a:t>aaaa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9D96F12-325E-BF43-838C-17B77FCD2F15}"/>
              </a:ext>
            </a:extLst>
          </p:cNvPr>
          <p:cNvSpPr/>
          <p:nvPr/>
        </p:nvSpPr>
        <p:spPr>
          <a:xfrm>
            <a:off x="357808" y="5024662"/>
            <a:ext cx="5512904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CNPJ: </a:t>
            </a:r>
            <a:r>
              <a:rPr lang="pt-BR" sz="1600" i="1" dirty="0" err="1">
                <a:solidFill>
                  <a:schemeClr val="tx1"/>
                </a:solidFill>
              </a:rPr>
              <a:t>xxxxxxxx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89C3B9A-161F-174F-8A89-74C6C4C8A27F}"/>
              </a:ext>
            </a:extLst>
          </p:cNvPr>
          <p:cNvSpPr/>
          <p:nvPr/>
        </p:nvSpPr>
        <p:spPr>
          <a:xfrm>
            <a:off x="357807" y="3122291"/>
            <a:ext cx="11476382" cy="670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Período de Realização e Atendimento Efetivo do Projeto para Atender a Lei de Incentivo Fiscal. </a:t>
            </a:r>
          </a:p>
          <a:p>
            <a:r>
              <a:rPr lang="pt-BR" dirty="0">
                <a:solidFill>
                  <a:schemeClr val="tx1"/>
                </a:solidFill>
              </a:rPr>
              <a:t>De: </a:t>
            </a:r>
            <a:r>
              <a:rPr lang="pt-BR" sz="1600" i="1" dirty="0" err="1">
                <a:solidFill>
                  <a:schemeClr val="tx1"/>
                </a:solidFill>
              </a:rPr>
              <a:t>dd</a:t>
            </a:r>
            <a:r>
              <a:rPr lang="pt-BR" sz="1600" i="1" dirty="0">
                <a:solidFill>
                  <a:schemeClr val="tx1"/>
                </a:solidFill>
              </a:rPr>
              <a:t>/mm/</a:t>
            </a:r>
            <a:r>
              <a:rPr lang="pt-BR" sz="1600" i="1" dirty="0" err="1">
                <a:solidFill>
                  <a:schemeClr val="tx1"/>
                </a:solidFill>
              </a:rPr>
              <a:t>aaaa</a:t>
            </a:r>
            <a:r>
              <a:rPr lang="pt-BR" dirty="0">
                <a:solidFill>
                  <a:schemeClr val="tx1"/>
                </a:solidFill>
              </a:rPr>
              <a:t>   A:  </a:t>
            </a:r>
            <a:r>
              <a:rPr lang="pt-BR" sz="1600" i="1" dirty="0" err="1">
                <a:solidFill>
                  <a:schemeClr val="tx1"/>
                </a:solidFill>
              </a:rPr>
              <a:t>dd</a:t>
            </a:r>
            <a:r>
              <a:rPr lang="pt-BR" sz="1600" i="1" dirty="0">
                <a:solidFill>
                  <a:schemeClr val="tx1"/>
                </a:solidFill>
              </a:rPr>
              <a:t>/mm/</a:t>
            </a:r>
            <a:r>
              <a:rPr lang="pt-BR" sz="1600" i="1" dirty="0" err="1">
                <a:solidFill>
                  <a:schemeClr val="tx1"/>
                </a:solidFill>
              </a:rPr>
              <a:t>aaaa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D4F1080C-56DD-4743-B117-FDA5E2E3216F}"/>
              </a:ext>
            </a:extLst>
          </p:cNvPr>
          <p:cNvSpPr/>
          <p:nvPr/>
        </p:nvSpPr>
        <p:spPr>
          <a:xfrm>
            <a:off x="357808" y="4364508"/>
            <a:ext cx="11476382" cy="5312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DADOS DO PROPONENTE DO PROJETO INSCRITO NA LEI DE INCENTIVO</a:t>
            </a:r>
          </a:p>
          <a:p>
            <a:r>
              <a:rPr lang="pt-BR" dirty="0">
                <a:solidFill>
                  <a:schemeClr val="tx1"/>
                </a:solidFill>
              </a:rPr>
              <a:t>Razão Social: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AE2391C6-FAEA-0B47-AE58-BCFDA2603518}"/>
              </a:ext>
            </a:extLst>
          </p:cNvPr>
          <p:cNvSpPr/>
          <p:nvPr/>
        </p:nvSpPr>
        <p:spPr>
          <a:xfrm>
            <a:off x="357808" y="6188143"/>
            <a:ext cx="11476382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Endereço: </a:t>
            </a:r>
            <a:r>
              <a:rPr lang="pt-BR" sz="1600" i="1" dirty="0" err="1">
                <a:solidFill>
                  <a:schemeClr val="tx1"/>
                </a:solidFill>
              </a:rPr>
              <a:t>xxxxxxx</a:t>
            </a:r>
            <a:r>
              <a:rPr lang="pt-BR" sz="1600" i="1" dirty="0">
                <a:solidFill>
                  <a:schemeClr val="tx1"/>
                </a:solidFill>
              </a:rPr>
              <a:t>                                                         </a:t>
            </a:r>
            <a:r>
              <a:rPr lang="pt-BR" dirty="0">
                <a:solidFill>
                  <a:schemeClr val="tx1"/>
                </a:solidFill>
              </a:rPr>
              <a:t>Cidade:</a:t>
            </a:r>
            <a:r>
              <a:rPr lang="pt-BR" sz="1600" i="1" dirty="0">
                <a:solidFill>
                  <a:schemeClr val="tx1"/>
                </a:solidFill>
              </a:rPr>
              <a:t>                         </a:t>
            </a:r>
            <a:r>
              <a:rPr lang="pt-BR" dirty="0">
                <a:solidFill>
                  <a:schemeClr val="tx1"/>
                </a:solidFill>
              </a:rPr>
              <a:t>Estado:</a:t>
            </a:r>
            <a:r>
              <a:rPr lang="pt-BR" sz="1600" i="1" dirty="0">
                <a:solidFill>
                  <a:schemeClr val="tx1"/>
                </a:solidFill>
              </a:rPr>
              <a:t>                           </a:t>
            </a:r>
            <a:r>
              <a:rPr lang="pt-BR" dirty="0">
                <a:solidFill>
                  <a:schemeClr val="tx1"/>
                </a:solidFill>
              </a:rPr>
              <a:t>CEP:  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751053E7-CC25-3646-92F7-41C7697FAD41}"/>
              </a:ext>
            </a:extLst>
          </p:cNvPr>
          <p:cNvSpPr/>
          <p:nvPr/>
        </p:nvSpPr>
        <p:spPr>
          <a:xfrm>
            <a:off x="5870712" y="5023599"/>
            <a:ext cx="5963478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Nome Fantasia do Proponente: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82E773F2-46E9-714A-BB4A-5E12589D098B}"/>
              </a:ext>
            </a:extLst>
          </p:cNvPr>
          <p:cNvSpPr/>
          <p:nvPr/>
        </p:nvSpPr>
        <p:spPr>
          <a:xfrm>
            <a:off x="7491046" y="5570398"/>
            <a:ext cx="4343144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err="1">
                <a:solidFill>
                  <a:schemeClr val="tx1"/>
                </a:solidFill>
              </a:rPr>
              <a:t>Tel</a:t>
            </a:r>
            <a:r>
              <a:rPr lang="pt-BR" dirty="0">
                <a:solidFill>
                  <a:schemeClr val="tx1"/>
                </a:solidFill>
              </a:rPr>
              <a:t> Fixo: (	  ) 	 </a:t>
            </a:r>
            <a:r>
              <a:rPr lang="pt-BR" dirty="0" err="1">
                <a:solidFill>
                  <a:schemeClr val="tx1"/>
                </a:solidFill>
              </a:rPr>
              <a:t>Tel</a:t>
            </a:r>
            <a:r>
              <a:rPr lang="pt-BR" dirty="0">
                <a:solidFill>
                  <a:schemeClr val="tx1"/>
                </a:solidFill>
              </a:rPr>
              <a:t> Celular: (  )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90CBA5A1-37E1-1C44-ADD4-6191FC533FD6}"/>
              </a:ext>
            </a:extLst>
          </p:cNvPr>
          <p:cNvSpPr/>
          <p:nvPr/>
        </p:nvSpPr>
        <p:spPr>
          <a:xfrm>
            <a:off x="357807" y="5571461"/>
            <a:ext cx="6746377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Nome do Responsável:              CPF:                E-mail: 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0075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CDEE08-1211-40BC-9F03-EB4E0C1DB362}"/>
              </a:ext>
            </a:extLst>
          </p:cNvPr>
          <p:cNvSpPr txBox="1"/>
          <p:nvPr/>
        </p:nvSpPr>
        <p:spPr>
          <a:xfrm>
            <a:off x="357809" y="638754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Pg1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8C0A736-F473-4657-B62C-A6452D251308}"/>
              </a:ext>
            </a:extLst>
          </p:cNvPr>
          <p:cNvSpPr/>
          <p:nvPr/>
        </p:nvSpPr>
        <p:spPr>
          <a:xfrm>
            <a:off x="357808" y="4975582"/>
            <a:ext cx="5512904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CNPJ: </a:t>
            </a:r>
            <a:r>
              <a:rPr lang="pt-BR" sz="1600" i="1" dirty="0" err="1">
                <a:solidFill>
                  <a:schemeClr val="tx1"/>
                </a:solidFill>
              </a:rPr>
              <a:t>xxxxxxxx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700A11D-35FB-914B-A312-1685D5C958A7}"/>
              </a:ext>
            </a:extLst>
          </p:cNvPr>
          <p:cNvSpPr/>
          <p:nvPr/>
        </p:nvSpPr>
        <p:spPr>
          <a:xfrm>
            <a:off x="357808" y="3193778"/>
            <a:ext cx="11628782" cy="1346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DADOS DO CONTATO CAPTADOR DE RECURSOS (CASO O PROJETO SEJA REPRESENTADO OU APRESENTADO POR EMPRESA DE CAPTAÇÃO DE RECURSOS PARA O INSTITUTO CENTER NORTE)</a:t>
            </a:r>
          </a:p>
          <a:p>
            <a:r>
              <a:rPr lang="pt-BR" sz="1600" dirty="0">
                <a:solidFill>
                  <a:schemeClr val="tx1"/>
                </a:solidFill>
              </a:rPr>
              <a:t>Razão Social: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AE8EFB1-0E44-F14B-B9CD-26B40038D1EC}"/>
              </a:ext>
            </a:extLst>
          </p:cNvPr>
          <p:cNvSpPr/>
          <p:nvPr/>
        </p:nvSpPr>
        <p:spPr>
          <a:xfrm>
            <a:off x="357808" y="5463917"/>
            <a:ext cx="11628782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Endereço:                                                 Cidade:</a:t>
            </a:r>
            <a:r>
              <a:rPr lang="pt-BR" sz="1600" i="1" dirty="0">
                <a:solidFill>
                  <a:schemeClr val="tx1"/>
                </a:solidFill>
              </a:rPr>
              <a:t>                             </a:t>
            </a:r>
            <a:r>
              <a:rPr lang="pt-BR" dirty="0">
                <a:solidFill>
                  <a:schemeClr val="tx1"/>
                </a:solidFill>
              </a:rPr>
              <a:t>Estado:</a:t>
            </a:r>
            <a:r>
              <a:rPr lang="pt-BR" sz="1600" i="1" dirty="0">
                <a:solidFill>
                  <a:schemeClr val="tx1"/>
                </a:solidFill>
              </a:rPr>
              <a:t>                           </a:t>
            </a:r>
            <a:r>
              <a:rPr lang="pt-BR" dirty="0">
                <a:solidFill>
                  <a:schemeClr val="tx1"/>
                </a:solidFill>
              </a:rPr>
              <a:t>CEP: 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1DF9D1C-7C6D-AB42-A7BC-5374C9D10C31}"/>
              </a:ext>
            </a:extLst>
          </p:cNvPr>
          <p:cNvSpPr/>
          <p:nvPr/>
        </p:nvSpPr>
        <p:spPr>
          <a:xfrm>
            <a:off x="6321286" y="4458873"/>
            <a:ext cx="5665304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CPF: : 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D8535E5-4B2D-6E45-BECA-424C8D33FB15}"/>
              </a:ext>
            </a:extLst>
          </p:cNvPr>
          <p:cNvSpPr/>
          <p:nvPr/>
        </p:nvSpPr>
        <p:spPr>
          <a:xfrm>
            <a:off x="5870712" y="4973587"/>
            <a:ext cx="6115878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err="1">
                <a:solidFill>
                  <a:schemeClr val="tx1"/>
                </a:solidFill>
              </a:rPr>
              <a:t>Tel</a:t>
            </a:r>
            <a:r>
              <a:rPr lang="pt-BR" dirty="0">
                <a:solidFill>
                  <a:schemeClr val="tx1"/>
                </a:solidFill>
              </a:rPr>
              <a:t> Fixo: (DDD) </a:t>
            </a:r>
            <a:r>
              <a:rPr lang="pt-BR" sz="1600" i="1" dirty="0" err="1">
                <a:solidFill>
                  <a:schemeClr val="tx1"/>
                </a:solidFill>
              </a:rPr>
              <a:t>xxxxxxxx</a:t>
            </a:r>
            <a:r>
              <a:rPr lang="pt-BR" sz="1600" i="1" dirty="0">
                <a:solidFill>
                  <a:schemeClr val="tx1"/>
                </a:solidFill>
              </a:rPr>
              <a:t>       </a:t>
            </a:r>
            <a:r>
              <a:rPr lang="pt-BR" dirty="0" err="1">
                <a:solidFill>
                  <a:schemeClr val="tx1"/>
                </a:solidFill>
              </a:rPr>
              <a:t>Tel</a:t>
            </a:r>
            <a:r>
              <a:rPr lang="pt-BR" dirty="0">
                <a:solidFill>
                  <a:schemeClr val="tx1"/>
                </a:solidFill>
              </a:rPr>
              <a:t> Celular: (DDD) </a:t>
            </a:r>
            <a:r>
              <a:rPr lang="pt-BR" sz="1600" i="1" dirty="0" err="1">
                <a:solidFill>
                  <a:schemeClr val="tx1"/>
                </a:solidFill>
              </a:rPr>
              <a:t>xxxxxxxx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2A86339A-0F3A-664B-9B74-E617C07C6C76}"/>
              </a:ext>
            </a:extLst>
          </p:cNvPr>
          <p:cNvSpPr/>
          <p:nvPr/>
        </p:nvSpPr>
        <p:spPr>
          <a:xfrm>
            <a:off x="357808" y="4465776"/>
            <a:ext cx="5963478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Nome:                         E-mail : 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 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B34E95E-83DA-794F-9F25-D8B886705E25}"/>
              </a:ext>
            </a:extLst>
          </p:cNvPr>
          <p:cNvSpPr/>
          <p:nvPr/>
        </p:nvSpPr>
        <p:spPr>
          <a:xfrm>
            <a:off x="357808" y="1835772"/>
            <a:ext cx="5665304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CNPJ: </a:t>
            </a:r>
            <a:r>
              <a:rPr lang="pt-BR" sz="1600" i="1" dirty="0" err="1">
                <a:solidFill>
                  <a:schemeClr val="tx1"/>
                </a:solidFill>
              </a:rPr>
              <a:t>xxxxxxxx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5A85EBA-3A8B-B649-9228-2EA25AB8AC2D}"/>
              </a:ext>
            </a:extLst>
          </p:cNvPr>
          <p:cNvSpPr/>
          <p:nvPr/>
        </p:nvSpPr>
        <p:spPr>
          <a:xfrm>
            <a:off x="357808" y="2339804"/>
            <a:ext cx="11628782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Endereço:                                                 Cidade:</a:t>
            </a:r>
            <a:r>
              <a:rPr lang="pt-BR" sz="1600" i="1" dirty="0">
                <a:solidFill>
                  <a:schemeClr val="tx1"/>
                </a:solidFill>
              </a:rPr>
              <a:t>                         </a:t>
            </a:r>
            <a:r>
              <a:rPr lang="pt-BR" dirty="0">
                <a:solidFill>
                  <a:schemeClr val="tx1"/>
                </a:solidFill>
              </a:rPr>
              <a:t>Estado:</a:t>
            </a:r>
            <a:r>
              <a:rPr lang="pt-BR" sz="1600" i="1" dirty="0">
                <a:solidFill>
                  <a:schemeClr val="tx1"/>
                </a:solidFill>
              </a:rPr>
              <a:t>                           </a:t>
            </a:r>
            <a:r>
              <a:rPr lang="pt-BR" dirty="0">
                <a:solidFill>
                  <a:schemeClr val="tx1"/>
                </a:solidFill>
              </a:rPr>
              <a:t>CEP: 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4EA9E99F-E4C0-8645-895C-251C430D0844}"/>
              </a:ext>
            </a:extLst>
          </p:cNvPr>
          <p:cNvSpPr/>
          <p:nvPr/>
        </p:nvSpPr>
        <p:spPr>
          <a:xfrm>
            <a:off x="6023112" y="1835772"/>
            <a:ext cx="5963478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err="1">
                <a:solidFill>
                  <a:schemeClr val="tx1"/>
                </a:solidFill>
              </a:rPr>
              <a:t>Tel</a:t>
            </a:r>
            <a:r>
              <a:rPr lang="pt-BR" dirty="0">
                <a:solidFill>
                  <a:schemeClr val="tx1"/>
                </a:solidFill>
              </a:rPr>
              <a:t> Fixo: (   )                </a:t>
            </a:r>
            <a:r>
              <a:rPr lang="pt-BR" dirty="0" err="1">
                <a:solidFill>
                  <a:schemeClr val="tx1"/>
                </a:solidFill>
              </a:rPr>
              <a:t>Tel</a:t>
            </a:r>
            <a:r>
              <a:rPr lang="pt-BR" dirty="0">
                <a:solidFill>
                  <a:schemeClr val="tx1"/>
                </a:solidFill>
              </a:rPr>
              <a:t> Celular: (   )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7A1BD9E1-143A-3242-AB08-250793B13C0D}"/>
              </a:ext>
            </a:extLst>
          </p:cNvPr>
          <p:cNvSpPr/>
          <p:nvPr/>
        </p:nvSpPr>
        <p:spPr>
          <a:xfrm>
            <a:off x="357808" y="1330130"/>
            <a:ext cx="5665304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Nome:                         E-mail : 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0A2C09A-E228-154C-82EF-83929F53F877}"/>
              </a:ext>
            </a:extLst>
          </p:cNvPr>
          <p:cNvSpPr/>
          <p:nvPr/>
        </p:nvSpPr>
        <p:spPr>
          <a:xfrm>
            <a:off x="6023112" y="1345442"/>
            <a:ext cx="5963478" cy="49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CPF: </a:t>
            </a:r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A662CB3-8BC2-F046-BFA7-0DD308EE38A5}"/>
              </a:ext>
            </a:extLst>
          </p:cNvPr>
          <p:cNvSpPr/>
          <p:nvPr/>
        </p:nvSpPr>
        <p:spPr>
          <a:xfrm>
            <a:off x="357808" y="316992"/>
            <a:ext cx="11628782" cy="987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DADOS DO CONTATO PRODUTOR RESPONSAVEL DO PROJETO</a:t>
            </a:r>
          </a:p>
          <a:p>
            <a:r>
              <a:rPr lang="pt-BR" sz="1600" dirty="0">
                <a:solidFill>
                  <a:schemeClr val="tx1"/>
                </a:solidFill>
              </a:rPr>
              <a:t>Razão Social:</a:t>
            </a:r>
            <a:endParaRPr lang="pt-BR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3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77EAFF5-C84E-4349-973C-6DE4418C8787}"/>
              </a:ext>
            </a:extLst>
          </p:cNvPr>
          <p:cNvSpPr/>
          <p:nvPr/>
        </p:nvSpPr>
        <p:spPr>
          <a:xfrm>
            <a:off x="357808" y="1304170"/>
            <a:ext cx="11476382" cy="879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Qual objetivo principal do projeto conforme aprovado na Lei de Incentivo Fiscal: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1CDEE08-1211-40BC-9F03-EB4E0C1DB362}"/>
              </a:ext>
            </a:extLst>
          </p:cNvPr>
          <p:cNvSpPr txBox="1"/>
          <p:nvPr/>
        </p:nvSpPr>
        <p:spPr>
          <a:xfrm>
            <a:off x="357809" y="638754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Pg3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DDA9C64-019D-4FF2-8C9A-D98AFDE1EFF9}"/>
              </a:ext>
            </a:extLst>
          </p:cNvPr>
          <p:cNvSpPr/>
          <p:nvPr/>
        </p:nvSpPr>
        <p:spPr>
          <a:xfrm>
            <a:off x="357808" y="2286839"/>
            <a:ext cx="11476382" cy="766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O que é oferecido ao público pelo projeto e onde é realizado :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6E3DBE-97B8-1B43-996A-436187BBD5F9}"/>
              </a:ext>
            </a:extLst>
          </p:cNvPr>
          <p:cNvSpPr/>
          <p:nvPr/>
        </p:nvSpPr>
        <p:spPr>
          <a:xfrm>
            <a:off x="357808" y="3175053"/>
            <a:ext cx="11476382" cy="766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Quantidades e descrições dos públicos atendidos diretamente conforme Lei de Incentivo :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3DC9F29-9A10-421C-BCED-D4D4E63F43D8}"/>
              </a:ext>
            </a:extLst>
          </p:cNvPr>
          <p:cNvSpPr/>
          <p:nvPr/>
        </p:nvSpPr>
        <p:spPr>
          <a:xfrm>
            <a:off x="357808" y="4045743"/>
            <a:ext cx="11476382" cy="2153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Histórico do projeto: (Descreva como o projeto foi criado, sua evolução,  estágio atual entre outras informações relevantes) </a:t>
            </a:r>
            <a:r>
              <a:rPr lang="pt-BR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80F7CA6-AD60-4848-90D6-7AA5BC04423B}"/>
              </a:ext>
            </a:extLst>
          </p:cNvPr>
          <p:cNvSpPr/>
          <p:nvPr/>
        </p:nvSpPr>
        <p:spPr>
          <a:xfrm>
            <a:off x="357808" y="162676"/>
            <a:ext cx="11476382" cy="77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SOBRE O PROJETO</a:t>
            </a:r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4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CDEE08-1211-40BC-9F03-EB4E0C1DB362}"/>
              </a:ext>
            </a:extLst>
          </p:cNvPr>
          <p:cNvSpPr txBox="1"/>
          <p:nvPr/>
        </p:nvSpPr>
        <p:spPr>
          <a:xfrm>
            <a:off x="357809" y="638754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Pg4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754E275-0675-D849-B512-D279D9D10781}"/>
              </a:ext>
            </a:extLst>
          </p:cNvPr>
          <p:cNvSpPr/>
          <p:nvPr/>
        </p:nvSpPr>
        <p:spPr>
          <a:xfrm>
            <a:off x="357808" y="114680"/>
            <a:ext cx="11476382" cy="77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CRONOGRAMA DO PROJETO  -  </a:t>
            </a:r>
            <a:r>
              <a:rPr lang="pt-BR" dirty="0">
                <a:solidFill>
                  <a:schemeClr val="tx1"/>
                </a:solidFill>
              </a:rPr>
              <a:t>Cite as 5  principais etapas que compreendem seu projeto</a:t>
            </a:r>
            <a:endParaRPr lang="pt-BR" sz="1600" i="1" dirty="0">
              <a:solidFill>
                <a:schemeClr val="tx1"/>
              </a:solidFill>
            </a:endParaRPr>
          </a:p>
          <a:p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77B66F2-3392-2A4B-AF85-8B08B6D89229}"/>
              </a:ext>
            </a:extLst>
          </p:cNvPr>
          <p:cNvSpPr/>
          <p:nvPr/>
        </p:nvSpPr>
        <p:spPr>
          <a:xfrm>
            <a:off x="357808" y="1236344"/>
            <a:ext cx="11476382" cy="1003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ETAPA 01</a:t>
            </a:r>
            <a:r>
              <a:rPr lang="pt-BR" sz="1600" dirty="0">
                <a:solidFill>
                  <a:schemeClr val="tx1"/>
                </a:solidFill>
              </a:rPr>
              <a:t>:(o que, onde, quando, período de realização, público atingido diretamente)</a:t>
            </a:r>
            <a:endParaRPr lang="pt-BR" sz="1600" i="1" dirty="0">
              <a:solidFill>
                <a:schemeClr val="tx1"/>
              </a:solidFill>
            </a:endParaRPr>
          </a:p>
          <a:p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512CD3B-9151-DF41-ADDB-B47F287B7D48}"/>
              </a:ext>
            </a:extLst>
          </p:cNvPr>
          <p:cNvSpPr/>
          <p:nvPr/>
        </p:nvSpPr>
        <p:spPr>
          <a:xfrm>
            <a:off x="357808" y="2358008"/>
            <a:ext cx="11476382" cy="1003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ETAPA 02:</a:t>
            </a:r>
            <a:r>
              <a:rPr lang="pt-BR" sz="1600" dirty="0">
                <a:solidFill>
                  <a:schemeClr val="tx1"/>
                </a:solidFill>
              </a:rPr>
              <a:t>(o que, onde, quando, período de realização, público atingido diretamente)</a:t>
            </a:r>
            <a:endParaRPr lang="pt-BR" sz="1400" i="1" dirty="0">
              <a:solidFill>
                <a:schemeClr val="tx1"/>
              </a:solidFill>
            </a:endParaRPr>
          </a:p>
          <a:p>
            <a:endParaRPr lang="pt-BR" sz="1600" i="1" dirty="0">
              <a:solidFill>
                <a:schemeClr val="tx1"/>
              </a:solidFill>
            </a:endParaRPr>
          </a:p>
          <a:p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3F16DE1-E22C-7E45-859A-D3A87567BCC0}"/>
              </a:ext>
            </a:extLst>
          </p:cNvPr>
          <p:cNvSpPr/>
          <p:nvPr/>
        </p:nvSpPr>
        <p:spPr>
          <a:xfrm>
            <a:off x="357808" y="3511678"/>
            <a:ext cx="11476382" cy="1003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ETAPA 03:</a:t>
            </a:r>
            <a:r>
              <a:rPr lang="pt-BR" sz="1600" dirty="0">
                <a:solidFill>
                  <a:schemeClr val="tx1"/>
                </a:solidFill>
              </a:rPr>
              <a:t>(o que, onde, quando, período de realização, público atingido diretamente)</a:t>
            </a:r>
            <a:endParaRPr lang="pt-BR" sz="1400" i="1" dirty="0">
              <a:solidFill>
                <a:schemeClr val="tx1"/>
              </a:solidFill>
            </a:endParaRPr>
          </a:p>
          <a:p>
            <a:endParaRPr lang="pt-BR" sz="1600" i="1" dirty="0">
              <a:solidFill>
                <a:schemeClr val="tx1"/>
              </a:solidFill>
            </a:endParaRPr>
          </a:p>
          <a:p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13298AA-4B1F-7F45-9B4A-8FFC12477AAB}"/>
              </a:ext>
            </a:extLst>
          </p:cNvPr>
          <p:cNvSpPr/>
          <p:nvPr/>
        </p:nvSpPr>
        <p:spPr>
          <a:xfrm>
            <a:off x="357808" y="4590669"/>
            <a:ext cx="11476382" cy="1003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ETAPA 04:</a:t>
            </a:r>
            <a:r>
              <a:rPr lang="pt-BR" sz="1600" dirty="0">
                <a:solidFill>
                  <a:schemeClr val="tx1"/>
                </a:solidFill>
              </a:rPr>
              <a:t>(o que, onde, quando, período de realização, público atingido diretamente)</a:t>
            </a:r>
            <a:endParaRPr lang="pt-BR" sz="1400" i="1" dirty="0">
              <a:solidFill>
                <a:schemeClr val="tx1"/>
              </a:solidFill>
            </a:endParaRPr>
          </a:p>
          <a:p>
            <a:endParaRPr lang="pt-BR" sz="1600" i="1" dirty="0">
              <a:solidFill>
                <a:schemeClr val="tx1"/>
              </a:solidFill>
            </a:endParaRPr>
          </a:p>
          <a:p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BAC4944-76BE-814F-A2D9-1FB6FC0C4C16}"/>
              </a:ext>
            </a:extLst>
          </p:cNvPr>
          <p:cNvSpPr/>
          <p:nvPr/>
        </p:nvSpPr>
        <p:spPr>
          <a:xfrm>
            <a:off x="357808" y="5660135"/>
            <a:ext cx="11476382" cy="727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ETAPA 05:</a:t>
            </a:r>
            <a:r>
              <a:rPr lang="pt-BR" sz="1600" dirty="0">
                <a:solidFill>
                  <a:schemeClr val="tx1"/>
                </a:solidFill>
              </a:rPr>
              <a:t>(o que, onde, quando, período de realização, público atingido diretamente)</a:t>
            </a:r>
            <a:endParaRPr lang="pt-BR" sz="1400" i="1" dirty="0">
              <a:solidFill>
                <a:schemeClr val="tx1"/>
              </a:solidFill>
            </a:endParaRPr>
          </a:p>
          <a:p>
            <a:endParaRPr lang="pt-BR" sz="1600" i="1" dirty="0">
              <a:solidFill>
                <a:schemeClr val="tx1"/>
              </a:solidFill>
            </a:endParaRPr>
          </a:p>
          <a:p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9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77EAFF5-C84E-4349-973C-6DE4418C8787}"/>
              </a:ext>
            </a:extLst>
          </p:cNvPr>
          <p:cNvSpPr/>
          <p:nvPr/>
        </p:nvSpPr>
        <p:spPr>
          <a:xfrm>
            <a:off x="357809" y="1934308"/>
            <a:ext cx="11476382" cy="445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Existe um Plano de Comunicação e Divulgação? Caso exista, descreva esse planejamento. Importante citar como/onde e quando? 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1CDEE08-1211-40BC-9F03-EB4E0C1DB362}"/>
              </a:ext>
            </a:extLst>
          </p:cNvPr>
          <p:cNvSpPr txBox="1"/>
          <p:nvPr/>
        </p:nvSpPr>
        <p:spPr>
          <a:xfrm>
            <a:off x="357809" y="638754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Pg4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D10F1C2-9EDC-2B4E-9137-78B17E216D61}"/>
              </a:ext>
            </a:extLst>
          </p:cNvPr>
          <p:cNvSpPr/>
          <p:nvPr/>
        </p:nvSpPr>
        <p:spPr>
          <a:xfrm>
            <a:off x="357808" y="114680"/>
            <a:ext cx="11476382" cy="77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PLANO DE COMUNICAÇÃO E DIVULGAÇÃO DO PROJETO (INSTITUCIONAL E/OU PUBLICITÁRIA</a:t>
            </a:r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1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CDEE08-1211-40BC-9F03-EB4E0C1DB362}"/>
              </a:ext>
            </a:extLst>
          </p:cNvPr>
          <p:cNvSpPr txBox="1"/>
          <p:nvPr/>
        </p:nvSpPr>
        <p:spPr>
          <a:xfrm>
            <a:off x="357809" y="638754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Pg2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444C255-8289-4EE2-903B-A1F7A9396FD6}"/>
              </a:ext>
            </a:extLst>
          </p:cNvPr>
          <p:cNvSpPr/>
          <p:nvPr/>
        </p:nvSpPr>
        <p:spPr>
          <a:xfrm>
            <a:off x="217132" y="190817"/>
            <a:ext cx="11476382" cy="50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UM OLHAR PARA A ZONA NORTE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9A0D3CB-3A4D-4D32-9524-0AF3004FC557}"/>
              </a:ext>
            </a:extLst>
          </p:cNvPr>
          <p:cNvSpPr/>
          <p:nvPr/>
        </p:nvSpPr>
        <p:spPr>
          <a:xfrm>
            <a:off x="217132" y="1797082"/>
            <a:ext cx="11476382" cy="1158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Quantidade e descrição dos públicos atendidos diretamente na Zona Norte :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D7FBDC7-56D8-4311-9C62-E4668A7516F5}"/>
              </a:ext>
            </a:extLst>
          </p:cNvPr>
          <p:cNvSpPr/>
          <p:nvPr/>
        </p:nvSpPr>
        <p:spPr>
          <a:xfrm>
            <a:off x="217132" y="4244363"/>
            <a:ext cx="11476382" cy="1992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dirty="0">
                <a:solidFill>
                  <a:schemeClr val="tx1"/>
                </a:solidFill>
              </a:rPr>
              <a:t>Tendo em vista missão do Instituto Center Norte  de </a:t>
            </a:r>
            <a:r>
              <a:rPr lang="pt-BR" i="1" dirty="0">
                <a:solidFill>
                  <a:schemeClr val="tx1"/>
                </a:solidFill>
              </a:rPr>
              <a:t>“criar um ambiente de aprendizado e inovação para que pessoas e instituições empreendam soluções capazes de melhorar a vida na Zona Norte de São Paulo”,</a:t>
            </a:r>
            <a:r>
              <a:rPr lang="pt-BR" dirty="0">
                <a:solidFill>
                  <a:schemeClr val="tx1"/>
                </a:solidFill>
              </a:rPr>
              <a:t>  por que você acredita que devemos financiar a sua iniciativa? O que ela traz de diferencial de outros projetos similares? 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053C0CE-7D83-4F85-9144-F841C4785D69}"/>
              </a:ext>
            </a:extLst>
          </p:cNvPr>
          <p:cNvSpPr/>
          <p:nvPr/>
        </p:nvSpPr>
        <p:spPr>
          <a:xfrm>
            <a:off x="217132" y="3000998"/>
            <a:ext cx="11476382" cy="1158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Como o projeto será comunicado na região, de forma institucional e/ou publicitária :</a:t>
            </a:r>
            <a:endParaRPr lang="pt-BR" sz="1600" i="1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409EC0F-346E-D340-AB61-A30DDC8CC083}"/>
              </a:ext>
            </a:extLst>
          </p:cNvPr>
          <p:cNvSpPr/>
          <p:nvPr/>
        </p:nvSpPr>
        <p:spPr>
          <a:xfrm>
            <a:off x="217132" y="721742"/>
            <a:ext cx="11476382" cy="1040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Como e onde o projeto atuará na Zona Norte :</a:t>
            </a:r>
            <a:endParaRPr lang="pt-BR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0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CDEE08-1211-40BC-9F03-EB4E0C1DB362}"/>
              </a:ext>
            </a:extLst>
          </p:cNvPr>
          <p:cNvSpPr txBox="1"/>
          <p:nvPr/>
        </p:nvSpPr>
        <p:spPr>
          <a:xfrm>
            <a:off x="357809" y="638754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Pg2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1720899-BC3E-4B52-957A-1B8BDAEE0910}"/>
              </a:ext>
            </a:extLst>
          </p:cNvPr>
          <p:cNvSpPr/>
          <p:nvPr/>
        </p:nvSpPr>
        <p:spPr>
          <a:xfrm>
            <a:off x="357808" y="804380"/>
            <a:ext cx="11476382" cy="5361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O Instituto Center Norte acredita no trabalho em rede, criando sinergias e potencializando o desenvolvimento sustentável da Zona Norte. </a:t>
            </a:r>
          </a:p>
          <a:p>
            <a:r>
              <a:rPr lang="pt-BR" dirty="0">
                <a:solidFill>
                  <a:schemeClr val="tx1"/>
                </a:solidFill>
              </a:rPr>
              <a:t>Caso seu projeto seja apoiado, você acredita que seu projeto poderia contribuir com esta rede ?  Sim   (   )     Não (    )</a:t>
            </a:r>
          </a:p>
          <a:p>
            <a:r>
              <a:rPr lang="pt-BR" dirty="0">
                <a:solidFill>
                  <a:schemeClr val="tx1"/>
                </a:solidFill>
              </a:rPr>
              <a:t>Em caso positivo, como ?  Exemplifique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DDFCC2A-9B84-9C42-9377-00BDB5C574B9}"/>
              </a:ext>
            </a:extLst>
          </p:cNvPr>
          <p:cNvSpPr/>
          <p:nvPr/>
        </p:nvSpPr>
        <p:spPr>
          <a:xfrm>
            <a:off x="357809" y="220734"/>
            <a:ext cx="11476382" cy="50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</a:rPr>
              <a:t>TRABALHO EM REDE </a:t>
            </a:r>
          </a:p>
        </p:txBody>
      </p:sp>
    </p:spTree>
    <p:extLst>
      <p:ext uri="{BB962C8B-B14F-4D97-AF65-F5344CB8AC3E}">
        <p14:creationId xmlns:p14="http://schemas.microsoft.com/office/powerpoint/2010/main" val="1342206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Widescreen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Clara Deoclecio</dc:creator>
  <cp:lastModifiedBy>Maria Clara Deoclecio</cp:lastModifiedBy>
  <cp:revision>1</cp:revision>
  <dcterms:created xsi:type="dcterms:W3CDTF">2019-09-25T18:10:54Z</dcterms:created>
  <dcterms:modified xsi:type="dcterms:W3CDTF">2019-09-25T18:11:40Z</dcterms:modified>
</cp:coreProperties>
</file>